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1D8BD707-D9CF-40AE-B4C6-C98DA3205C09}" type="datetimeFigureOut">
              <a:rPr lang="en-US" smtClean="0"/>
              <a:pPr/>
              <a:t>4/16/2022</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1D8BD707-D9CF-40AE-B4C6-C98DA3205C09}" type="datetimeFigureOut">
              <a:rPr lang="en-US" smtClean="0"/>
              <a:pPr/>
              <a:t>4/16/2022</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4/16/2022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1D8BD707-D9CF-40AE-B4C6-C98DA3205C09}" type="datetimeFigureOut">
              <a:rPr lang="en-US" smtClean="0"/>
              <a:pPr/>
              <a:t>4/16/2022</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1D8BD707-D9CF-40AE-B4C6-C98DA3205C09}" type="datetimeFigureOut">
              <a:rPr lang="en-US" smtClean="0"/>
              <a:pPr/>
              <a:t>4/16/2022</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D8BD707-D9CF-40AE-B4C6-C98DA3205C09}" type="datetimeFigureOut">
              <a:rPr lang="en-US" smtClean="0"/>
              <a:pPr/>
              <a:t>4/16/2022</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dirty="0" smtClean="0">
                <a:solidFill>
                  <a:schemeClr val="bg1"/>
                </a:solidFill>
                <a:latin typeface="Andalus" panose="02020603050405020304" pitchFamily="18" charset="-78"/>
                <a:cs typeface="Andalus" panose="02020603050405020304" pitchFamily="18" charset="-78"/>
              </a:rPr>
              <a:t/>
            </a:r>
            <a:br>
              <a:rPr lang="fa-IR" dirty="0" smtClean="0">
                <a:solidFill>
                  <a:schemeClr val="bg1"/>
                </a:solidFill>
                <a:latin typeface="Andalus" panose="02020603050405020304" pitchFamily="18" charset="-78"/>
                <a:cs typeface="Andalus" panose="02020603050405020304" pitchFamily="18" charset="-78"/>
              </a:rPr>
            </a:br>
            <a:r>
              <a:rPr lang="en-US" dirty="0">
                <a:solidFill>
                  <a:schemeClr val="bg1"/>
                </a:solidFill>
                <a:latin typeface="Andalus" panose="02020603050405020304" pitchFamily="18" charset="-78"/>
                <a:cs typeface="Andalus" panose="02020603050405020304" pitchFamily="18" charset="-78"/>
              </a:rPr>
              <a:t/>
            </a:r>
            <a:br>
              <a:rPr lang="en-US" dirty="0">
                <a:solidFill>
                  <a:schemeClr val="bg1"/>
                </a:solidFill>
                <a:latin typeface="Andalus" panose="02020603050405020304" pitchFamily="18" charset="-78"/>
                <a:cs typeface="Andalus" panose="02020603050405020304" pitchFamily="18" charset="-78"/>
              </a:rPr>
            </a:br>
            <a:r>
              <a:rPr lang="fa-IR" dirty="0">
                <a:solidFill>
                  <a:schemeClr val="bg1"/>
                </a:solidFill>
                <a:latin typeface="Andalus" panose="02020603050405020304" pitchFamily="18" charset="-78"/>
                <a:cs typeface="Andalus" panose="02020603050405020304" pitchFamily="18" charset="-78"/>
              </a:rPr>
              <a:t>به نام خدا</a:t>
            </a:r>
            <a:br>
              <a:rPr lang="fa-IR" dirty="0">
                <a:solidFill>
                  <a:schemeClr val="bg1"/>
                </a:solidFill>
                <a:latin typeface="Andalus" panose="02020603050405020304" pitchFamily="18" charset="-78"/>
                <a:cs typeface="Andalus" panose="02020603050405020304" pitchFamily="18" charset="-78"/>
              </a:rPr>
            </a:br>
            <a:r>
              <a:rPr lang="fa-IR" dirty="0" smtClean="0">
                <a:solidFill>
                  <a:schemeClr val="bg1"/>
                </a:solidFill>
                <a:latin typeface="Andalus" panose="02020603050405020304" pitchFamily="18" charset="-78"/>
                <a:cs typeface="Andalus" panose="02020603050405020304" pitchFamily="18" charset="-78"/>
              </a:rPr>
              <a:t/>
            </a:r>
            <a:br>
              <a:rPr lang="fa-IR" dirty="0" smtClean="0">
                <a:solidFill>
                  <a:schemeClr val="bg1"/>
                </a:solidFill>
                <a:latin typeface="Andalus" panose="02020603050405020304" pitchFamily="18" charset="-78"/>
                <a:cs typeface="Andalus" panose="02020603050405020304" pitchFamily="18" charset="-78"/>
              </a:rPr>
            </a:br>
            <a:r>
              <a:rPr lang="fa-IR" dirty="0" smtClean="0">
                <a:solidFill>
                  <a:schemeClr val="bg1"/>
                </a:solidFill>
                <a:latin typeface="Andalus" panose="02020603050405020304" pitchFamily="18" charset="-78"/>
                <a:cs typeface="Andalus" panose="02020603050405020304" pitchFamily="18" charset="-78"/>
              </a:rPr>
              <a:t>نارسایی احتقانی قلب</a:t>
            </a:r>
            <a:endParaRPr lang="en-US" dirty="0">
              <a:solidFill>
                <a:schemeClr val="bg1"/>
              </a:solidFill>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a:xfrm>
            <a:off x="0" y="2819400"/>
            <a:ext cx="8693834" cy="4038600"/>
          </a:xfrm>
        </p:spPr>
        <p:txBody>
          <a:bodyPr>
            <a:normAutofit/>
          </a:bodyPr>
          <a:lstStyle/>
          <a:p>
            <a:pPr algn="ctr"/>
            <a:endParaRPr lang="fa-IR" dirty="0" smtClean="0">
              <a:solidFill>
                <a:schemeClr val="bg1"/>
              </a:solidFill>
              <a:latin typeface="Andalus" panose="02020603050405020304" pitchFamily="18" charset="-78"/>
              <a:cs typeface="Andalus" panose="02020603050405020304" pitchFamily="18" charset="-78"/>
            </a:endParaRPr>
          </a:p>
          <a:p>
            <a:pPr algn="ctr"/>
            <a:endParaRPr lang="fa-IR" dirty="0">
              <a:solidFill>
                <a:schemeClr val="bg1"/>
              </a:solidFill>
              <a:latin typeface="Andalus" panose="02020603050405020304" pitchFamily="18" charset="-78"/>
              <a:cs typeface="Andalus" panose="02020603050405020304" pitchFamily="18" charset="-78"/>
            </a:endParaRPr>
          </a:p>
          <a:p>
            <a:pPr algn="ctr"/>
            <a:endParaRPr lang="fa-IR" dirty="0" smtClean="0">
              <a:solidFill>
                <a:schemeClr val="bg1"/>
              </a:solidFill>
              <a:latin typeface="Andalus" panose="02020603050405020304" pitchFamily="18" charset="-78"/>
              <a:cs typeface="Andalus" panose="02020603050405020304" pitchFamily="18" charset="-78"/>
            </a:endParaRPr>
          </a:p>
          <a:p>
            <a:pPr algn="ctr"/>
            <a:endParaRPr lang="fa-IR" dirty="0">
              <a:solidFill>
                <a:schemeClr val="bg1"/>
              </a:solidFill>
              <a:latin typeface="Andalus" panose="02020603050405020304" pitchFamily="18" charset="-78"/>
              <a:cs typeface="Andalus" panose="02020603050405020304" pitchFamily="18" charset="-78"/>
            </a:endParaRPr>
          </a:p>
          <a:p>
            <a:pPr algn="ctr"/>
            <a:r>
              <a:rPr lang="fa-IR" dirty="0" smtClean="0">
                <a:solidFill>
                  <a:schemeClr val="bg1"/>
                </a:solidFill>
                <a:latin typeface="Andalus" panose="02020603050405020304" pitchFamily="18" charset="-78"/>
                <a:cs typeface="Andalus" panose="02020603050405020304" pitchFamily="18" charset="-78"/>
              </a:rPr>
              <a:t>تهیه کننده</a:t>
            </a:r>
            <a:r>
              <a:rPr lang="fa-IR" dirty="0" smtClean="0">
                <a:solidFill>
                  <a:schemeClr val="bg1"/>
                </a:solidFill>
              </a:rPr>
              <a:t>:</a:t>
            </a:r>
          </a:p>
          <a:p>
            <a:pPr algn="ctr"/>
            <a:r>
              <a:rPr lang="fa-IR" dirty="0" smtClean="0">
                <a:latin typeface="Andalus" panose="02020603050405020304" pitchFamily="18" charset="-78"/>
                <a:cs typeface="Andalus" panose="02020603050405020304" pitchFamily="18" charset="-78"/>
              </a:rPr>
              <a:t>فاطمه بهزادی مسنی</a:t>
            </a:r>
          </a:p>
          <a:p>
            <a:pPr algn="ctr" rtl="1"/>
            <a:r>
              <a:rPr lang="fa-IR" dirty="0" smtClean="0">
                <a:solidFill>
                  <a:schemeClr val="bg1"/>
                </a:solidFill>
                <a:latin typeface="Andalus" panose="02020603050405020304" pitchFamily="18" charset="-78"/>
                <a:cs typeface="Andalus" panose="02020603050405020304" pitchFamily="18" charset="-78"/>
              </a:rPr>
              <a:t>بخش </a:t>
            </a:r>
            <a:r>
              <a:rPr lang="en-US" dirty="0" smtClean="0">
                <a:solidFill>
                  <a:schemeClr val="bg1"/>
                </a:solidFill>
                <a:latin typeface="Andalus" panose="02020603050405020304" pitchFamily="18" charset="-78"/>
                <a:cs typeface="Andalus" panose="02020603050405020304" pitchFamily="18" charset="-78"/>
              </a:rPr>
              <a:t>CCU</a:t>
            </a:r>
          </a:p>
          <a:p>
            <a:pPr algn="ctr" rtl="1"/>
            <a:r>
              <a:rPr lang="fa-IR" dirty="0" smtClean="0">
                <a:latin typeface="Andalus" panose="02020603050405020304" pitchFamily="18" charset="-78"/>
                <a:cs typeface="Andalus" panose="02020603050405020304" pitchFamily="18" charset="-78"/>
              </a:rPr>
              <a:t>فروردین 1401</a:t>
            </a:r>
            <a:endParaRPr lang="en-US" dirty="0">
              <a:latin typeface="Andalus" panose="02020603050405020304" pitchFamily="18" charset="-78"/>
              <a:cs typeface="Andalus" panose="02020603050405020304" pitchFamily="18"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819400"/>
            <a:ext cx="2617735" cy="2014537"/>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99074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6278562"/>
          </a:xfrm>
        </p:spPr>
        <p:txBody>
          <a:bodyPr>
            <a:normAutofit fontScale="90000"/>
          </a:bodyPr>
          <a:lstStyle/>
          <a:p>
            <a:pPr algn="r" rtl="1"/>
            <a:r>
              <a:rPr lang="fa-IR" sz="2700" dirty="0">
                <a:solidFill>
                  <a:schemeClr val="bg1"/>
                </a:solidFill>
              </a:rPr>
              <a:t>نارسائی قلب </a:t>
            </a:r>
            <a:r>
              <a:rPr lang="fa-IR" sz="2700" dirty="0"/>
              <a:t>که اغلب نارسایی احتقانی قلب </a:t>
            </a:r>
            <a:r>
              <a:rPr lang="fa-IR" sz="2700" dirty="0" smtClean="0"/>
              <a:t>یا</a:t>
            </a:r>
            <a:r>
              <a:rPr lang="en-US" sz="2700" dirty="0" smtClean="0"/>
              <a:t>  CHF </a:t>
            </a:r>
            <a:r>
              <a:rPr lang="fa-IR" sz="2700" dirty="0" smtClean="0"/>
              <a:t>گفته </a:t>
            </a:r>
            <a:r>
              <a:rPr lang="fa-IR" sz="2700" dirty="0"/>
              <a:t>می شود وضعیتی است که در آن قلب قادر به پمپ خون براي تأمین نیاز بافت ها به اکسیژن و مواد</a:t>
            </a:r>
            <a:br>
              <a:rPr lang="fa-IR" sz="2700" dirty="0"/>
            </a:br>
            <a:r>
              <a:rPr lang="fa-IR" sz="2700" dirty="0"/>
              <a:t>غذایی نمی باشد.</a:t>
            </a:r>
            <a:br>
              <a:rPr lang="fa-IR" sz="2700" dirty="0"/>
            </a:br>
            <a:r>
              <a:rPr lang="fa-IR" sz="2700" dirty="0"/>
              <a:t>نارسایی شامل نارسایی راست قلب ( نارسایی بطن راست )و نارسایی سمت چپ قلب ( نارسایی بطن چپ ) می باشد.</a:t>
            </a:r>
            <a:br>
              <a:rPr lang="fa-IR" sz="2700" dirty="0"/>
            </a:br>
            <a:r>
              <a:rPr lang="fa-IR" sz="2700" b="1" dirty="0">
                <a:solidFill>
                  <a:schemeClr val="bg1">
                    <a:lumMod val="95000"/>
                    <a:lumOff val="5000"/>
                  </a:schemeClr>
                </a:solidFill>
              </a:rPr>
              <a:t>نارسایی سمت چپ قلب: </a:t>
            </a:r>
            <a:r>
              <a:rPr lang="fa-IR" sz="2700" dirty="0"/>
              <a:t>به علت عدم توانایی پمپ خون از بطن چپ به آئورت و گردش خون ایجاد می شود و باعث احتقان ( پرخونی ) ریه می گـردد. علایـم</a:t>
            </a:r>
            <a:br>
              <a:rPr lang="fa-IR" sz="2700" dirty="0"/>
            </a:br>
            <a:r>
              <a:rPr lang="fa-IR" sz="2700" dirty="0"/>
              <a:t>آن شامل تنگی نفس کوششی( تنگی نفسی که با تلاش و فعالیت رخ می دهد) ، ارتوپنه ( اشکال در تنفس در وضـعیت طاقبـاز ) و تنگـی نفـس حملـه اي شـبانه</a:t>
            </a:r>
            <a:br>
              <a:rPr lang="fa-IR" sz="2700" dirty="0"/>
            </a:br>
            <a:r>
              <a:rPr lang="fa-IR" sz="2700" dirty="0"/>
              <a:t>( ارتوپنه فقط در هنگام شب ) است.کاهش حجم ادرار به علت کاهش خونرسانی کلیه ، سرفه ، شب ادراري (خونرسانی کلیه در زمان خـواب بـه علـت کـاهش</a:t>
            </a:r>
            <a:br>
              <a:rPr lang="fa-IR" sz="2700" dirty="0"/>
            </a:br>
            <a:r>
              <a:rPr lang="fa-IR" sz="2700" dirty="0"/>
              <a:t>بارکاري قلب بهبود می یابد ) و خستگی از دیگر علایم می باشند.</a:t>
            </a:r>
            <a:br>
              <a:rPr lang="fa-IR" sz="2700" dirty="0"/>
            </a:br>
            <a:r>
              <a:rPr lang="fa-IR" sz="2700" b="1" dirty="0">
                <a:solidFill>
                  <a:schemeClr val="bg1">
                    <a:lumMod val="95000"/>
                    <a:lumOff val="5000"/>
                  </a:schemeClr>
                </a:solidFill>
              </a:rPr>
              <a:t>نارسایی سمت راست قلب: </a:t>
            </a:r>
            <a:r>
              <a:rPr lang="fa-IR" sz="2700" dirty="0"/>
              <a:t>عدم توانایی پمپ خون از بطن راست باعث می شود تا قلب نتواند تمام خون برگشتی از گـردش خـون وریـدي را دریافـت نمایدکـه</a:t>
            </a:r>
            <a:br>
              <a:rPr lang="fa-IR" sz="2700" dirty="0"/>
            </a:br>
            <a:r>
              <a:rPr lang="fa-IR" sz="2700" dirty="0"/>
              <a:t>نتیجه آن احتقان احشا و بافت هاي محیطی است.علایم آن تورم پاها ، افزایش وزن ، بزرگی کبد بی اشتهایی و تهـوع ، شـب ادراري و ضـعف و </a:t>
            </a:r>
            <a:r>
              <a:rPr lang="fa-IR" sz="2700" dirty="0" smtClean="0"/>
              <a:t>آسـیت( تجمـع</a:t>
            </a:r>
            <a:r>
              <a:rPr lang="en-US" sz="2700" dirty="0" smtClean="0"/>
              <a:t> </a:t>
            </a:r>
            <a:r>
              <a:rPr lang="fa-IR" sz="2700" dirty="0" smtClean="0"/>
              <a:t>مایع </a:t>
            </a:r>
            <a:r>
              <a:rPr lang="fa-IR" sz="2700" dirty="0"/>
              <a:t>در حفره صفاق ) است.</a:t>
            </a:r>
            <a:r>
              <a:rPr lang="fa-IR" dirty="0"/>
              <a:t/>
            </a:r>
            <a:br>
              <a:rPr lang="fa-IR" dirty="0"/>
            </a:br>
            <a:endParaRPr lang="en-US" dirty="0"/>
          </a:p>
        </p:txBody>
      </p:sp>
    </p:spTree>
    <p:extLst>
      <p:ext uri="{BB962C8B-B14F-4D97-AF65-F5344CB8AC3E}">
        <p14:creationId xmlns:p14="http://schemas.microsoft.com/office/powerpoint/2010/main" val="1157961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6375864"/>
          </a:xfrm>
        </p:spPr>
        <p:txBody>
          <a:bodyPr>
            <a:noAutofit/>
          </a:bodyPr>
          <a:lstStyle/>
          <a:p>
            <a:pPr rtl="1"/>
            <a:r>
              <a:rPr lang="fa-IR" sz="3200" dirty="0">
                <a:solidFill>
                  <a:schemeClr val="bg1">
                    <a:lumMod val="95000"/>
                    <a:lumOff val="5000"/>
                  </a:schemeClr>
                </a:solidFill>
              </a:rPr>
              <a:t>علائم بالینی</a:t>
            </a:r>
            <a:r>
              <a:rPr lang="fa-IR" sz="2800" dirty="0"/>
              <a:t/>
            </a:r>
            <a:br>
              <a:rPr lang="fa-IR" sz="2800" dirty="0"/>
            </a:br>
            <a:r>
              <a:rPr lang="fa-IR" sz="2800" dirty="0"/>
              <a:t>از دیگر علایم علاوه بر علایم ذکر شده در بالا گیجی و سبکی در سر، رنگ پریدگی و پوست </a:t>
            </a:r>
            <a:r>
              <a:rPr lang="fa-IR" sz="2800" dirty="0" smtClean="0"/>
              <a:t>سیانوز </a:t>
            </a:r>
            <a:r>
              <a:rPr lang="fa-IR" sz="2800" dirty="0"/>
              <a:t>می باشد.</a:t>
            </a:r>
            <a:br>
              <a:rPr lang="fa-IR" sz="2800" dirty="0"/>
            </a:br>
            <a:r>
              <a:rPr lang="fa-IR" sz="3200" dirty="0">
                <a:solidFill>
                  <a:schemeClr val="bg1">
                    <a:lumMod val="95000"/>
                    <a:lumOff val="5000"/>
                  </a:schemeClr>
                </a:solidFill>
              </a:rPr>
              <a:t>علل نارسایی احتقانی قلبی</a:t>
            </a:r>
            <a:r>
              <a:rPr lang="fa-IR" sz="2800" dirty="0"/>
              <a:t/>
            </a:r>
            <a:br>
              <a:rPr lang="fa-IR" sz="2800" dirty="0"/>
            </a:br>
            <a:r>
              <a:rPr lang="fa-IR" sz="2800" dirty="0"/>
              <a:t>آترواسکلروز شریان هاي کرونر - سرخرگ هاي قلبی - علت اولیه نارسـایی قلـب اسـت . اخـتلالات دریچـه اي قلـب، پرفشـاري خـون ، دیابـت ، سـکته </a:t>
            </a:r>
            <a:r>
              <a:rPr lang="fa-IR" sz="2800" dirty="0" smtClean="0"/>
              <a:t>قلبـی،</a:t>
            </a:r>
            <a:r>
              <a:rPr lang="en-US" sz="2800" dirty="0"/>
              <a:t> </a:t>
            </a:r>
            <a:r>
              <a:rPr lang="fa-IR" sz="2800" dirty="0" smtClean="0"/>
              <a:t>کاردیومیوپاتی </a:t>
            </a:r>
            <a:r>
              <a:rPr lang="fa-IR" sz="2800" dirty="0"/>
              <a:t>و اختلالات ریتم قلب از دیگر عوامل ایجاد این بیماري هستند .</a:t>
            </a:r>
            <a:br>
              <a:rPr lang="fa-IR" sz="2800" dirty="0"/>
            </a:br>
            <a:r>
              <a:rPr lang="fa-IR" sz="3200" dirty="0">
                <a:solidFill>
                  <a:schemeClr val="bg1">
                    <a:lumMod val="95000"/>
                    <a:lumOff val="5000"/>
                  </a:schemeClr>
                </a:solidFill>
              </a:rPr>
              <a:t>بررسی و یافته هاي تشخیصی</a:t>
            </a:r>
            <a:r>
              <a:rPr lang="fa-IR" sz="2800" dirty="0"/>
              <a:t/>
            </a:r>
            <a:br>
              <a:rPr lang="fa-IR" sz="2800" dirty="0"/>
            </a:br>
            <a:r>
              <a:rPr lang="fa-IR" sz="2800" dirty="0"/>
              <a:t>تشخیص بیماري از طریق نشانه هاي فیزیکی ، اکو کاردیوگرام ، عکس قفسه سینه ، نوار قلب ، تست ورزش ، کاتتریزاسیون قلبی و آزمایشات خون( </a:t>
            </a:r>
            <a:r>
              <a:rPr lang="fa-IR" sz="2800" dirty="0" smtClean="0"/>
              <a:t>الکترولیـتها </a:t>
            </a:r>
            <a:r>
              <a:rPr lang="fa-IR" sz="2800" dirty="0"/>
              <a:t>، اوره و کراتینین ، </a:t>
            </a:r>
            <a:r>
              <a:rPr lang="en-US" sz="2800" dirty="0"/>
              <a:t>CBC ، TSH </a:t>
            </a:r>
            <a:r>
              <a:rPr lang="fa-IR" sz="2800" dirty="0"/>
              <a:t>و تجزیه ادرار ) انجام می </a:t>
            </a:r>
            <a:r>
              <a:rPr lang="fa-IR" sz="2800" dirty="0" smtClean="0"/>
              <a:t>شود .</a:t>
            </a:r>
            <a:endParaRPr lang="en-US" sz="2800" dirty="0"/>
          </a:p>
        </p:txBody>
      </p:sp>
    </p:spTree>
    <p:extLst>
      <p:ext uri="{BB962C8B-B14F-4D97-AF65-F5344CB8AC3E}">
        <p14:creationId xmlns:p14="http://schemas.microsoft.com/office/powerpoint/2010/main" val="2649364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452064"/>
          </a:xfrm>
        </p:spPr>
        <p:txBody>
          <a:bodyPr>
            <a:normAutofit fontScale="90000"/>
          </a:bodyPr>
          <a:lstStyle/>
          <a:p>
            <a:pPr rtl="1"/>
            <a:r>
              <a:rPr lang="fa-IR" sz="3600" dirty="0" smtClean="0">
                <a:solidFill>
                  <a:schemeClr val="bg1"/>
                </a:solidFill>
              </a:rPr>
              <a:t>درمان</a:t>
            </a:r>
            <a:r>
              <a:rPr lang="fa-IR" sz="3100" dirty="0"/>
              <a:t/>
            </a:r>
            <a:br>
              <a:rPr lang="fa-IR" sz="3100" dirty="0"/>
            </a:br>
            <a:r>
              <a:rPr lang="fa-IR" sz="3100" dirty="0"/>
              <a:t>درمان شامل تغییرات اساسی سبک زندگی ،درمان دارویی ، اکسیژن تکمیلی ( در مان با اکسیژن در نارسایی پیشرفته ممکن است ضروري باشد )، وسایل </a:t>
            </a:r>
            <a:r>
              <a:rPr lang="fa-IR" sz="3100" dirty="0" smtClean="0"/>
              <a:t>کمکی</a:t>
            </a:r>
            <a:r>
              <a:rPr lang="en-US" sz="3100" dirty="0" smtClean="0"/>
              <a:t> </a:t>
            </a:r>
            <a:r>
              <a:rPr lang="fa-IR" sz="3100" dirty="0" smtClean="0"/>
              <a:t>کاشتنی </a:t>
            </a:r>
            <a:r>
              <a:rPr lang="fa-IR" sz="3100" dirty="0"/>
              <a:t>و اقدامات جراحی شامل پیوند قلب است و هدف کاهش بار کار قلب ، رفع یا کاهش عوامل ایجاد کننده و پیشگیري از تشدید بیماري است.</a:t>
            </a:r>
            <a:br>
              <a:rPr lang="fa-IR" sz="3100" dirty="0"/>
            </a:br>
            <a:r>
              <a:rPr lang="fa-IR" sz="3100" dirty="0">
                <a:solidFill>
                  <a:schemeClr val="bg1"/>
                </a:solidFill>
              </a:rPr>
              <a:t>توصیه ها در رابطه با سبک زندگی شامل: </a:t>
            </a:r>
            <a:r>
              <a:rPr lang="fa-IR" sz="3100" dirty="0"/>
              <a:t>محدودیت سدیم به میزان کمتر یا مساوي 2 تـا 3 گـرم در روز ، اجتنـاب از دریافـت زیـاد مایعـات، اجتنـاب از مـواد</a:t>
            </a:r>
            <a:br>
              <a:rPr lang="fa-IR" sz="3100" dirty="0"/>
            </a:br>
            <a:r>
              <a:rPr lang="fa-IR" sz="3100" dirty="0"/>
              <a:t>محرك ( الکل، سیگار و تنباکو ) کاهش وزن و تمرینات بدنی منظم می باشد .</a:t>
            </a:r>
            <a:br>
              <a:rPr lang="fa-IR" sz="3100" dirty="0"/>
            </a:br>
            <a:r>
              <a:rPr lang="fa-IR" sz="3100" dirty="0">
                <a:solidFill>
                  <a:srgbClr val="C00000"/>
                </a:solidFill>
              </a:rPr>
              <a:t>توجه : </a:t>
            </a:r>
            <a:r>
              <a:rPr lang="fa-IR" sz="3100" dirty="0">
                <a:solidFill>
                  <a:schemeClr val="accent6">
                    <a:lumMod val="25000"/>
                  </a:schemeClr>
                </a:solidFill>
              </a:rPr>
              <a:t>محدودیت سدیم باعث کاهش میزان حجم خون در گردش و در نتیجه کاهش نیاز قلب به انجام عمل پمپاژ می شود </a:t>
            </a:r>
            <a:r>
              <a:rPr lang="fa-IR" dirty="0">
                <a:solidFill>
                  <a:schemeClr val="accent6">
                    <a:lumMod val="25000"/>
                  </a:schemeClr>
                </a:solidFill>
              </a:rPr>
              <a:t>.</a:t>
            </a:r>
            <a:endParaRPr lang="en-US" dirty="0">
              <a:solidFill>
                <a:schemeClr val="accent6">
                  <a:lumMod val="25000"/>
                </a:schemeClr>
              </a:solidFill>
            </a:endParaRPr>
          </a:p>
        </p:txBody>
      </p:sp>
    </p:spTree>
    <p:extLst>
      <p:ext uri="{BB962C8B-B14F-4D97-AF65-F5344CB8AC3E}">
        <p14:creationId xmlns:p14="http://schemas.microsoft.com/office/powerpoint/2010/main" val="13933114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5994864"/>
          </a:xfrm>
        </p:spPr>
        <p:txBody>
          <a:bodyPr>
            <a:normAutofit fontScale="90000"/>
          </a:bodyPr>
          <a:lstStyle/>
          <a:p>
            <a:pPr rtl="1"/>
            <a:r>
              <a:rPr lang="fa-IR" sz="3200" dirty="0" smtClean="0">
                <a:solidFill>
                  <a:schemeClr val="bg1"/>
                </a:solidFill>
              </a:rPr>
              <a:t>درمان داروئی</a:t>
            </a:r>
            <a:br>
              <a:rPr lang="fa-IR" sz="3200" dirty="0" smtClean="0">
                <a:solidFill>
                  <a:schemeClr val="bg1"/>
                </a:solidFill>
              </a:rPr>
            </a:br>
            <a:r>
              <a:rPr lang="fa-IR" sz="2800" dirty="0"/>
              <a:t/>
            </a:r>
            <a:br>
              <a:rPr lang="fa-IR" sz="2800" dirty="0"/>
            </a:br>
            <a:r>
              <a:rPr lang="fa-IR" sz="2800" dirty="0"/>
              <a:t>در بیماران با نارسایی قلب معمولا داروهاي بازدارنده</a:t>
            </a:r>
            <a:r>
              <a:rPr lang="en-US" sz="2800" dirty="0"/>
              <a:t>ACE )</a:t>
            </a:r>
            <a:r>
              <a:rPr lang="fa-IR" sz="2800" dirty="0"/>
              <a:t>مانند کاپتوپریل ، انالاپریل و لیزینوپریل ) تجویز می گردد( این داروها باعث بهبود اتسـاع </a:t>
            </a:r>
            <a:r>
              <a:rPr lang="fa-IR" sz="2800" dirty="0" smtClean="0"/>
              <a:t>پـذیري عروق </a:t>
            </a:r>
            <a:r>
              <a:rPr lang="fa-IR" sz="2800" dirty="0"/>
              <a:t>و کاهش مقاوت محیطی نسبت به خروج خون از بطن چپ شده تخلیه بطن را بهبود می دهند ).</a:t>
            </a:r>
            <a:br>
              <a:rPr lang="fa-IR" sz="2800" dirty="0"/>
            </a:br>
            <a:r>
              <a:rPr lang="fa-IR" sz="2800" dirty="0"/>
              <a:t>دیورتیک</a:t>
            </a:r>
            <a:br>
              <a:rPr lang="fa-IR" sz="2800" dirty="0"/>
            </a:br>
            <a:r>
              <a:rPr lang="fa-IR" sz="2800" dirty="0"/>
              <a:t>دیژتیال</a:t>
            </a:r>
            <a:br>
              <a:rPr lang="fa-IR" sz="2800" dirty="0"/>
            </a:br>
            <a:r>
              <a:rPr lang="fa-IR" sz="2800" dirty="0" smtClean="0"/>
              <a:t>بلوك </a:t>
            </a:r>
            <a:r>
              <a:rPr lang="fa-IR" sz="2800" dirty="0"/>
              <a:t>کننده هاي بتا مانند کارودیلول و متوپرولول</a:t>
            </a:r>
            <a:br>
              <a:rPr lang="fa-IR" sz="2800" dirty="0"/>
            </a:br>
            <a:r>
              <a:rPr lang="fa-IR" sz="2800" dirty="0"/>
              <a:t>بلوك کننده هاي کانال کلسیم مانند وراپامیل ، نیفیدیپین و دیلتیازم و نیز داروهایی نظیر آمیلودیپین</a:t>
            </a:r>
            <a:br>
              <a:rPr lang="fa-IR" sz="2800" dirty="0"/>
            </a:br>
            <a:r>
              <a:rPr lang="fa-IR" sz="2800" dirty="0"/>
              <a:t>ضد انعقادها</a:t>
            </a:r>
            <a:br>
              <a:rPr lang="fa-IR" sz="2800" dirty="0"/>
            </a:br>
            <a:r>
              <a:rPr lang="fa-IR" sz="2800" dirty="0"/>
              <a:t>لوسارتان یا داروهاي دیگري شامل هیدرالازین و ایزوسورباید دي </a:t>
            </a:r>
            <a:r>
              <a:rPr lang="fa-IR" sz="2800" dirty="0" smtClean="0"/>
              <a:t>نیترات</a:t>
            </a:r>
            <a:br>
              <a:rPr lang="fa-IR" sz="2800" dirty="0" smtClean="0"/>
            </a:br>
            <a:endParaRPr lang="en-US" sz="2800" dirty="0"/>
          </a:p>
        </p:txBody>
      </p:sp>
    </p:spTree>
    <p:extLst>
      <p:ext uri="{BB962C8B-B14F-4D97-AF65-F5344CB8AC3E}">
        <p14:creationId xmlns:p14="http://schemas.microsoft.com/office/powerpoint/2010/main" val="4262994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4470864"/>
          </a:xfrm>
        </p:spPr>
        <p:txBody>
          <a:bodyPr>
            <a:noAutofit/>
          </a:bodyPr>
          <a:lstStyle/>
          <a:p>
            <a:pPr rtl="1"/>
            <a:r>
              <a:rPr lang="fa-IR" sz="3200" dirty="0" smtClean="0">
                <a:solidFill>
                  <a:schemeClr val="bg1"/>
                </a:solidFill>
              </a:rPr>
              <a:t>عوارض</a:t>
            </a:r>
            <a:r>
              <a:rPr lang="fa-IR" sz="2800" dirty="0" smtClean="0"/>
              <a:t/>
            </a:r>
            <a:br>
              <a:rPr lang="fa-IR" sz="2800" dirty="0" smtClean="0"/>
            </a:br>
            <a:r>
              <a:rPr lang="fa-IR" sz="2800" dirty="0"/>
              <a:t/>
            </a:r>
            <a:br>
              <a:rPr lang="fa-IR" sz="2800" dirty="0"/>
            </a:br>
            <a:r>
              <a:rPr lang="fa-IR" sz="2800" dirty="0"/>
              <a:t>- شوك کاردیوژنیک( عدم توانایی قلب جهت پمپ کافی خون براي تامین اکسیژن مورد نیاز بافت است که درمان آن اصلاح مشکلات موجود ، بهبود اکسیژن</a:t>
            </a:r>
            <a:br>
              <a:rPr lang="fa-IR" sz="2800" dirty="0"/>
            </a:br>
            <a:r>
              <a:rPr lang="fa-IR" sz="2800" dirty="0"/>
              <a:t>رسانی ، حفظ خونرسانی بافت و کاهش هر گونه تقاضاي بیشتر قلب با استفاده از داروها و وسایل کمکی گردش خون می باشد . )</a:t>
            </a:r>
            <a:br>
              <a:rPr lang="fa-IR" sz="2800" dirty="0"/>
            </a:br>
            <a:r>
              <a:rPr lang="fa-IR" sz="2800" dirty="0"/>
              <a:t>- دیس ریتمی ها ( ریتم نامنظم قلب )</a:t>
            </a:r>
            <a:br>
              <a:rPr lang="fa-IR" sz="2800" dirty="0"/>
            </a:br>
            <a:r>
              <a:rPr lang="fa-IR" sz="2800" dirty="0"/>
              <a:t>- ترومبو </a:t>
            </a:r>
            <a:r>
              <a:rPr lang="fa-IR" sz="2800" dirty="0" smtClean="0"/>
              <a:t>آمبولی</a:t>
            </a:r>
            <a:r>
              <a:rPr lang="fa-IR" sz="2800" dirty="0"/>
              <a:t/>
            </a:r>
            <a:br>
              <a:rPr lang="fa-IR" sz="2800" dirty="0"/>
            </a:br>
            <a:r>
              <a:rPr lang="fa-IR" sz="2800" dirty="0"/>
              <a:t>- افیوژن </a:t>
            </a:r>
            <a:r>
              <a:rPr lang="fa-IR" sz="2800" dirty="0" smtClean="0"/>
              <a:t>پریکارد</a:t>
            </a:r>
            <a:endParaRPr lang="en-US" sz="2800" dirty="0"/>
          </a:p>
        </p:txBody>
      </p:sp>
    </p:spTree>
    <p:extLst>
      <p:ext uri="{BB962C8B-B14F-4D97-AF65-F5344CB8AC3E}">
        <p14:creationId xmlns:p14="http://schemas.microsoft.com/office/powerpoint/2010/main" val="4269206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6299664"/>
          </a:xfrm>
        </p:spPr>
        <p:txBody>
          <a:bodyPr>
            <a:noAutofit/>
          </a:bodyPr>
          <a:lstStyle/>
          <a:p>
            <a:pPr rtl="1"/>
            <a:r>
              <a:rPr lang="fa-IR" sz="3200" dirty="0">
                <a:solidFill>
                  <a:schemeClr val="bg1"/>
                </a:solidFill>
              </a:rPr>
              <a:t>اولویت های </a:t>
            </a:r>
            <a:r>
              <a:rPr lang="fa-IR" sz="3200" dirty="0" smtClean="0">
                <a:solidFill>
                  <a:schemeClr val="bg1"/>
                </a:solidFill>
              </a:rPr>
              <a:t>مراقبت پرستاری </a:t>
            </a:r>
            <a:r>
              <a:rPr lang="fa-IR" sz="3200" dirty="0">
                <a:solidFill>
                  <a:schemeClr val="bg1"/>
                </a:solidFill>
              </a:rPr>
              <a:t>در </a:t>
            </a:r>
            <a:r>
              <a:rPr lang="fa-IR" sz="3200" dirty="0" smtClean="0">
                <a:solidFill>
                  <a:schemeClr val="bg1"/>
                </a:solidFill>
              </a:rPr>
              <a:t>بیماران</a:t>
            </a:r>
            <a:r>
              <a:rPr lang="en-US" sz="3200" dirty="0" smtClean="0">
                <a:solidFill>
                  <a:schemeClr val="bg1"/>
                </a:solidFill>
              </a:rPr>
              <a:t>CHF </a:t>
            </a:r>
            <a:r>
              <a:rPr lang="fa-IR" sz="2800" dirty="0" smtClean="0"/>
              <a:t/>
            </a:r>
            <a:br>
              <a:rPr lang="fa-IR" sz="2800" dirty="0" smtClean="0"/>
            </a:br>
            <a:r>
              <a:rPr lang="fa-IR" sz="2800" dirty="0"/>
              <a:t/>
            </a:r>
            <a:br>
              <a:rPr lang="fa-IR" sz="2800" dirty="0"/>
            </a:br>
            <a:r>
              <a:rPr lang="fa-IR" sz="2800" dirty="0"/>
              <a:t>بی حرکت کردن بیمار مبتلا به نارسایی احتقانی </a:t>
            </a:r>
            <a:r>
              <a:rPr lang="fa-IR" sz="2800" dirty="0" smtClean="0"/>
              <a:t>قلب</a:t>
            </a:r>
            <a:r>
              <a:rPr lang="fa-IR" sz="2800" dirty="0"/>
              <a:t/>
            </a:r>
            <a:br>
              <a:rPr lang="fa-IR" sz="2800" dirty="0"/>
            </a:br>
            <a:r>
              <a:rPr lang="fa-IR" sz="2800" dirty="0" smtClean="0"/>
              <a:t>تسکین </a:t>
            </a:r>
            <a:r>
              <a:rPr lang="fa-IR" sz="2800" dirty="0"/>
              <a:t>درد ناشی از نارسایی احتقانی قلب (دادن اکسیژن، </a:t>
            </a:r>
            <a:r>
              <a:rPr lang="en-US" sz="2800" dirty="0"/>
              <a:t>TNG، </a:t>
            </a:r>
            <a:r>
              <a:rPr lang="fa-IR" sz="2800" dirty="0"/>
              <a:t>و مسکن های مخدری</a:t>
            </a:r>
            <a:r>
              <a:rPr lang="fa-IR" sz="2800" dirty="0" smtClean="0"/>
              <a:t>)</a:t>
            </a:r>
            <a:r>
              <a:rPr lang="en-US" sz="2800" dirty="0" smtClean="0"/>
              <a:t/>
            </a:r>
            <a:br>
              <a:rPr lang="en-US" sz="2800" dirty="0" smtClean="0"/>
            </a:br>
            <a:r>
              <a:rPr lang="fa-IR" sz="2800" dirty="0"/>
              <a:t>مانیتورینگ قلبی و علائم حیاتی بیمار نارسایی احتقانی </a:t>
            </a:r>
            <a:r>
              <a:rPr lang="fa-IR" sz="2800" dirty="0" smtClean="0"/>
              <a:t>قلب</a:t>
            </a:r>
            <a:r>
              <a:rPr lang="fa-IR" sz="2800" dirty="0"/>
              <a:t/>
            </a:r>
            <a:br>
              <a:rPr lang="fa-IR" sz="2800" dirty="0"/>
            </a:br>
            <a:r>
              <a:rPr lang="fa-IR" sz="2800" dirty="0"/>
              <a:t>توجه و شناخت عوارض احتمالی(آریتمی های قلبی) و انجام مداخله مناسب در اسرع وقت</a:t>
            </a:r>
            <a:br>
              <a:rPr lang="fa-IR" sz="2800" dirty="0"/>
            </a:br>
            <a:r>
              <a:rPr lang="fa-IR" sz="2800" dirty="0"/>
              <a:t>کاهش دادن اضطراب بیماران نارسایی احتقانی قلب</a:t>
            </a:r>
            <a:br>
              <a:rPr lang="fa-IR" sz="2800" dirty="0"/>
            </a:br>
            <a:r>
              <a:rPr lang="fa-IR" sz="2800" dirty="0" smtClean="0"/>
              <a:t>قرار </a:t>
            </a:r>
            <a:r>
              <a:rPr lang="fa-IR" sz="2800" dirty="0"/>
              <a:t>دادن بیمار نارسایی احتقانی قلب در وضع مناسب(بیشتر نیمه نشسته توصیه می شود)</a:t>
            </a:r>
            <a:br>
              <a:rPr lang="fa-IR" sz="2800" dirty="0"/>
            </a:br>
            <a:r>
              <a:rPr lang="fa-IR" sz="2800" dirty="0" smtClean="0"/>
              <a:t>توجه </a:t>
            </a:r>
            <a:r>
              <a:rPr lang="fa-IR" sz="2800" dirty="0"/>
              <a:t>به علابم حیاتی بیمار مبتلا به نارسایی احتقانی قلب</a:t>
            </a:r>
            <a:br>
              <a:rPr lang="fa-IR" sz="2800" dirty="0"/>
            </a:br>
            <a:r>
              <a:rPr lang="fa-IR" sz="2800" dirty="0" smtClean="0"/>
              <a:t>توجه </a:t>
            </a:r>
            <a:r>
              <a:rPr lang="fa-IR" sz="2800" dirty="0"/>
              <a:t>به عوارض دارویی قلبی تجویز شده</a:t>
            </a:r>
            <a:br>
              <a:rPr lang="fa-IR" sz="2800" dirty="0"/>
            </a:br>
            <a:r>
              <a:rPr lang="fa-IR" sz="2800" dirty="0" smtClean="0"/>
              <a:t>آموزش </a:t>
            </a:r>
            <a:r>
              <a:rPr lang="fa-IR" sz="2800" dirty="0"/>
              <a:t>به بیمار درباره بیماری نارسایی احتقانی قلب ، عوارض و همچنین داروهای تجویز شده</a:t>
            </a:r>
            <a:endParaRPr lang="en-US" sz="2800" dirty="0"/>
          </a:p>
        </p:txBody>
      </p:sp>
    </p:spTree>
    <p:extLst>
      <p:ext uri="{BB962C8B-B14F-4D97-AF65-F5344CB8AC3E}">
        <p14:creationId xmlns:p14="http://schemas.microsoft.com/office/powerpoint/2010/main" val="13069236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5156664"/>
          </a:xfrm>
        </p:spPr>
        <p:txBody>
          <a:bodyPr>
            <a:normAutofit/>
          </a:bodyPr>
          <a:lstStyle/>
          <a:p>
            <a:pPr algn="ctr" rtl="1"/>
            <a:r>
              <a:rPr lang="fa-IR" sz="3600" dirty="0">
                <a:solidFill>
                  <a:schemeClr val="bg1"/>
                </a:solidFill>
              </a:rPr>
              <a:t>منابع :</a:t>
            </a:r>
            <a:br>
              <a:rPr lang="fa-IR" sz="3600" dirty="0">
                <a:solidFill>
                  <a:schemeClr val="bg1"/>
                </a:solidFill>
              </a:rPr>
            </a:br>
            <a:r>
              <a:rPr lang="fa-IR" sz="3600" dirty="0">
                <a:solidFill>
                  <a:schemeClr val="bg1"/>
                </a:solidFill>
              </a:rPr>
              <a:t>1 .اسملتزر.سوزان سی- بیر.برنداجی- هینکل.جانیس ال- چیویر. کري اچ.پرسـتاري داخلـی و جراحـی برونـر و سـودارث جلـد 6 قلـب و عـروق و خون،چـاپ</a:t>
            </a:r>
            <a:br>
              <a:rPr lang="fa-IR" sz="3600" dirty="0">
                <a:solidFill>
                  <a:schemeClr val="bg1"/>
                </a:solidFill>
              </a:rPr>
            </a:br>
            <a:r>
              <a:rPr lang="fa-IR" sz="3600" dirty="0">
                <a:solidFill>
                  <a:schemeClr val="bg1"/>
                </a:solidFill>
              </a:rPr>
              <a:t>دوم،تهران،نشر جامعه نگر- سالمی ،13882.</a:t>
            </a:r>
            <a:br>
              <a:rPr lang="fa-IR" sz="3600" dirty="0">
                <a:solidFill>
                  <a:schemeClr val="bg1"/>
                </a:solidFill>
              </a:rPr>
            </a:br>
            <a:r>
              <a:rPr lang="fa-IR" sz="3600" dirty="0">
                <a:solidFill>
                  <a:schemeClr val="bg1"/>
                </a:solidFill>
              </a:rPr>
              <a:t>2 .غفاري ، فاطمه- فتوکیان ، زهرا.آموزش به بیمار و خانواده .چاپ دوم ، تهران، نشر حکیم هیدجی </a:t>
            </a:r>
            <a:r>
              <a:rPr lang="fa-IR" sz="3600">
                <a:solidFill>
                  <a:schemeClr val="bg1"/>
                </a:solidFill>
              </a:rPr>
              <a:t>، </a:t>
            </a:r>
            <a:r>
              <a:rPr lang="fa-IR" sz="3600" smtClean="0">
                <a:solidFill>
                  <a:schemeClr val="bg1"/>
                </a:solidFill>
              </a:rPr>
              <a:t>1390</a:t>
            </a:r>
            <a:endParaRPr lang="en-US" sz="3600" dirty="0">
              <a:solidFill>
                <a:schemeClr val="bg1"/>
              </a:solidFill>
            </a:endParaRPr>
          </a:p>
        </p:txBody>
      </p:sp>
    </p:spTree>
    <p:extLst>
      <p:ext uri="{BB962C8B-B14F-4D97-AF65-F5344CB8AC3E}">
        <p14:creationId xmlns:p14="http://schemas.microsoft.com/office/powerpoint/2010/main" val="12080272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54</TotalTime>
  <Words>56</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Foundry</vt:lpstr>
      <vt:lpstr>  به نام خدا  نارسایی احتقانی قلب</vt:lpstr>
      <vt:lpstr>نارسائی قلب که اغلب نارسایی احتقانی قلب یا  CHF گفته می شود وضعیتی است که در آن قلب قادر به پمپ خون براي تأمین نیاز بافت ها به اکسیژن و مواد غذایی نمی باشد. نارسایی شامل نارسایی راست قلب ( نارسایی بطن راست )و نارسایی سمت چپ قلب ( نارسایی بطن چپ ) می باشد. نارسایی سمت چپ قلب: به علت عدم توانایی پمپ خون از بطن چپ به آئورت و گردش خون ایجاد می شود و باعث احتقان ( پرخونی ) ریه می گـردد. علایـم آن شامل تنگی نفس کوششی( تنگی نفسی که با تلاش و فعالیت رخ می دهد) ، ارتوپنه ( اشکال در تنفس در وضـعیت طاقبـاز ) و تنگـی نفـس حملـه اي شـبانه ( ارتوپنه فقط در هنگام شب ) است.کاهش حجم ادرار به علت کاهش خونرسانی کلیه ، سرفه ، شب ادراري (خونرسانی کلیه در زمان خـواب بـه علـت کـاهش بارکاري قلب بهبود می یابد ) و خستگی از دیگر علایم می باشند. نارسایی سمت راست قلب: عدم توانایی پمپ خون از بطن راست باعث می شود تا قلب نتواند تمام خون برگشتی از گـردش خـون وریـدي را دریافـت نمایدکـه نتیجه آن احتقان احشا و بافت هاي محیطی است.علایم آن تورم پاها ، افزایش وزن ، بزرگی کبد بی اشتهایی و تهـوع ، شـب ادراري و ضـعف و آسـیت( تجمـع مایع در حفره صفاق ) است. </vt:lpstr>
      <vt:lpstr>علائم بالینی از دیگر علایم علاوه بر علایم ذکر شده در بالا گیجی و سبکی در سر، رنگ پریدگی و پوست سیانوز می باشد. علل نارسایی احتقانی قلبی آترواسکلروز شریان هاي کرونر - سرخرگ هاي قلبی - علت اولیه نارسـایی قلـب اسـت . اخـتلالات دریچـه اي قلـب، پرفشـاري خـون ، دیابـت ، سـکته قلبـی، کاردیومیوپاتی و اختلالات ریتم قلب از دیگر عوامل ایجاد این بیماري هستند . بررسی و یافته هاي تشخیصی تشخیص بیماري از طریق نشانه هاي فیزیکی ، اکو کاردیوگرام ، عکس قفسه سینه ، نوار قلب ، تست ورزش ، کاتتریزاسیون قلبی و آزمایشات خون( الکترولیـتها ، اوره و کراتینین ، CBC ، TSH و تجزیه ادرار ) انجام می شود .</vt:lpstr>
      <vt:lpstr>درمان درمان شامل تغییرات اساسی سبک زندگی ،درمان دارویی ، اکسیژن تکمیلی ( در مان با اکسیژن در نارسایی پیشرفته ممکن است ضروري باشد )، وسایل کمکی کاشتنی و اقدامات جراحی شامل پیوند قلب است و هدف کاهش بار کار قلب ، رفع یا کاهش عوامل ایجاد کننده و پیشگیري از تشدید بیماري است. توصیه ها در رابطه با سبک زندگی شامل: محدودیت سدیم به میزان کمتر یا مساوي 2 تـا 3 گـرم در روز ، اجتنـاب از دریافـت زیـاد مایعـات، اجتنـاب از مـواد محرك ( الکل، سیگار و تنباکو ) کاهش وزن و تمرینات بدنی منظم می باشد . توجه : محدودیت سدیم باعث کاهش میزان حجم خون در گردش و در نتیجه کاهش نیاز قلب به انجام عمل پمپاژ می شود .</vt:lpstr>
      <vt:lpstr>درمان داروئی  در بیماران با نارسایی قلب معمولا داروهاي بازدارندهACE )مانند کاپتوپریل ، انالاپریل و لیزینوپریل ) تجویز می گردد( این داروها باعث بهبود اتسـاع پـذیري عروق و کاهش مقاوت محیطی نسبت به خروج خون از بطن چپ شده تخلیه بطن را بهبود می دهند ). دیورتیک دیژتیال بلوك کننده هاي بتا مانند کارودیلول و متوپرولول بلوك کننده هاي کانال کلسیم مانند وراپامیل ، نیفیدیپین و دیلتیازم و نیز داروهایی نظیر آمیلودیپین ضد انعقادها لوسارتان یا داروهاي دیگري شامل هیدرالازین و ایزوسورباید دي نیترات </vt:lpstr>
      <vt:lpstr>عوارض  - شوك کاردیوژنیک( عدم توانایی قلب جهت پمپ کافی خون براي تامین اکسیژن مورد نیاز بافت است که درمان آن اصلاح مشکلات موجود ، بهبود اکسیژن رسانی ، حفظ خونرسانی بافت و کاهش هر گونه تقاضاي بیشتر قلب با استفاده از داروها و وسایل کمکی گردش خون می باشد . ) - دیس ریتمی ها ( ریتم نامنظم قلب ) - ترومبو آمبولی - افیوژن پریکارد</vt:lpstr>
      <vt:lpstr>اولویت های مراقبت پرستاری در بیمارانCHF   بی حرکت کردن بیمار مبتلا به نارسایی احتقانی قلب تسکین درد ناشی از نارسایی احتقانی قلب (دادن اکسیژن، TNG، و مسکن های مخدری) مانیتورینگ قلبی و علائم حیاتی بیمار نارسایی احتقانی قلب توجه و شناخت عوارض احتمالی(آریتمی های قلبی) و انجام مداخله مناسب در اسرع وقت کاهش دادن اضطراب بیماران نارسایی احتقانی قلب قرار دادن بیمار نارسایی احتقانی قلب در وضع مناسب(بیشتر نیمه نشسته توصیه می شود) توجه به علابم حیاتی بیمار مبتلا به نارسایی احتقانی قلب توجه به عوارض دارویی قلبی تجویز شده آموزش به بیمار درباره بیماری نارسایی احتقانی قلب ، عوارض و همچنین داروهای تجویز شده</vt:lpstr>
      <vt:lpstr>منابع : 1 .اسملتزر.سوزان سی- بیر.برنداجی- هینکل.جانیس ال- چیویر. کري اچ.پرسـتاري داخلـی و جراحـی برونـر و سـودارث جلـد 6 قلـب و عـروق و خون،چـاپ دوم،تهران،نشر جامعه نگر- سالمی ،13882. 2 .غفاري ، فاطمه- فتوکیان ، زهرا.آموزش به بیمار و خانواده .چاپ دوم ، تهران، نشر حکیم هیدجی ، 1390</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eissa</dc:creator>
  <cp:lastModifiedBy>eissa</cp:lastModifiedBy>
  <cp:revision>8</cp:revision>
  <dcterms:created xsi:type="dcterms:W3CDTF">2006-08-16T00:00:00Z</dcterms:created>
  <dcterms:modified xsi:type="dcterms:W3CDTF">2022-04-16T20:11:29Z</dcterms:modified>
</cp:coreProperties>
</file>